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sldIdLst>
    <p:sldId id="256" r:id="rId3"/>
    <p:sldId id="288" r:id="rId4"/>
    <p:sldId id="289" r:id="rId5"/>
    <p:sldId id="290" r:id="rId6"/>
    <p:sldId id="292" r:id="rId7"/>
    <p:sldId id="293" r:id="rId8"/>
    <p:sldId id="294" r:id="rId9"/>
    <p:sldId id="295" r:id="rId10"/>
    <p:sldId id="297" r:id="rId11"/>
    <p:sldId id="275" r:id="rId12"/>
    <p:sldId id="287" r:id="rId13"/>
    <p:sldId id="286" r:id="rId14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73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3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26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1BF1CCF-7666-4D44-83CF-B1D9081B196F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4C3E4E52-550E-4B84-9D4F-14979F5A0D6E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orektor-nir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8246298" cy="2032023"/>
          </a:xfrm>
        </p:spPr>
        <p:txBody>
          <a:bodyPr>
            <a:noAutofit/>
          </a:bodyPr>
          <a:lstStyle/>
          <a:p>
            <a:r>
              <a:rPr lang="ru-RU" sz="3200" noProof="0" dirty="0" smtClean="0"/>
              <a:t>Рекомендации по повышению эффективности </a:t>
            </a:r>
            <a:r>
              <a:rPr lang="ru-RU" sz="3200" noProof="0" smtClean="0"/>
              <a:t>использования туристских </a:t>
            </a:r>
            <a:r>
              <a:rPr lang="ru-RU" sz="3200" noProof="0" dirty="0" smtClean="0"/>
              <a:t>комплексов на базе предприятий </a:t>
            </a:r>
            <a:r>
              <a:rPr lang="ru-RU" sz="3200" dirty="0" smtClean="0"/>
              <a:t>Н</a:t>
            </a:r>
            <a:r>
              <a:rPr lang="ru-RU" sz="3200" noProof="0" dirty="0" smtClean="0"/>
              <a:t>ХП</a:t>
            </a:r>
            <a:endParaRPr lang="ru-RU" sz="32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643314"/>
            <a:ext cx="8031984" cy="1928826"/>
          </a:xfrm>
        </p:spPr>
        <p:txBody>
          <a:bodyPr>
            <a:normAutofit/>
          </a:bodyPr>
          <a:lstStyle/>
          <a:p>
            <a:r>
              <a:rPr lang="ru-RU" b="1" noProof="0" dirty="0" smtClean="0">
                <a:solidFill>
                  <a:schemeClr val="tx1"/>
                </a:solidFill>
              </a:rPr>
              <a:t>Платонова Наталья Алексеевна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Проректор по научно-исследовательской деятельности РГУТИС</a:t>
            </a:r>
            <a:endParaRPr lang="ru-RU" b="1" noProof="0" dirty="0">
              <a:solidFill>
                <a:schemeClr val="tx1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Российский государственный университет туризма и сервиса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dirty="0" smtClean="0"/>
              <a:t>Было проведено выборочное </a:t>
            </a:r>
            <a:r>
              <a:rPr lang="ru-RU" dirty="0"/>
              <a:t>обследование 26 </a:t>
            </a:r>
            <a:r>
              <a:rPr lang="ru-RU" dirty="0" smtClean="0"/>
              <a:t>предприятий НХП </a:t>
            </a:r>
            <a:r>
              <a:rPr lang="ru-RU" dirty="0"/>
              <a:t>из разных регионов </a:t>
            </a:r>
            <a:r>
              <a:rPr lang="ru-RU" dirty="0" smtClean="0"/>
              <a:t>РФ по итогам 2017 г.</a:t>
            </a:r>
            <a:endParaRPr lang="ru-RU" dirty="0"/>
          </a:p>
          <a:p>
            <a:r>
              <a:rPr lang="ru-RU" dirty="0" smtClean="0"/>
              <a:t>Примерно </a:t>
            </a:r>
            <a:r>
              <a:rPr lang="ru-RU" b="1" dirty="0" smtClean="0"/>
              <a:t>3 000</a:t>
            </a:r>
            <a:r>
              <a:rPr lang="ru-RU" dirty="0" smtClean="0"/>
              <a:t> </a:t>
            </a:r>
            <a:r>
              <a:rPr lang="ru-RU" dirty="0"/>
              <a:t>туристов и экскурсантов в год </a:t>
            </a:r>
            <a:r>
              <a:rPr lang="ru-RU" dirty="0" smtClean="0"/>
              <a:t>на одном предприятии НХП</a:t>
            </a:r>
          </a:p>
          <a:p>
            <a:pPr marL="64008" indent="0">
              <a:buNone/>
            </a:pPr>
            <a:r>
              <a:rPr lang="ru-RU" sz="4400" b="1" i="1" dirty="0" smtClean="0"/>
              <a:t>Сравниваем (несравнимое)</a:t>
            </a:r>
            <a:endParaRPr lang="ru-RU" sz="4400" b="1" i="1" dirty="0" smtClean="0"/>
          </a:p>
          <a:p>
            <a:r>
              <a:rPr lang="ru-RU" dirty="0" smtClean="0"/>
              <a:t>Фабрика мороженого «Чистая линия» - </a:t>
            </a:r>
            <a:r>
              <a:rPr lang="ru-RU" b="1" dirty="0" smtClean="0"/>
              <a:t>500 000 </a:t>
            </a:r>
            <a:r>
              <a:rPr lang="ru-RU" dirty="0" smtClean="0"/>
              <a:t>туристов в год и новая </a:t>
            </a:r>
            <a:r>
              <a:rPr lang="ru-RU" dirty="0" err="1" smtClean="0"/>
              <a:t>кобрендинговая</a:t>
            </a:r>
            <a:r>
              <a:rPr lang="ru-RU" dirty="0" smtClean="0"/>
              <a:t> программа с Панорама360 (Москва Сити)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Комментарии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74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516" y="404664"/>
            <a:ext cx="8712967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8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Платонова Наталья Алексеевна</a:t>
            </a:r>
          </a:p>
          <a:p>
            <a:r>
              <a:rPr lang="en-US" dirty="0" err="1" smtClean="0">
                <a:hlinkClick r:id="rId2"/>
              </a:rPr>
              <a:t>Prorektor</a:t>
            </a:r>
            <a:r>
              <a:rPr lang="ru-RU" dirty="0" smtClean="0">
                <a:hlinkClick r:id="rId2"/>
              </a:rPr>
              <a:t>_</a:t>
            </a:r>
            <a:r>
              <a:rPr lang="en-US" dirty="0" smtClean="0">
                <a:hlinkClick r:id="rId2"/>
              </a:rPr>
              <a:t>nir@mail.ru</a:t>
            </a:r>
            <a:endParaRPr lang="en-US" dirty="0" smtClean="0"/>
          </a:p>
          <a:p>
            <a:r>
              <a:rPr lang="en-US" dirty="0" smtClean="0"/>
              <a:t>+7 (985) 774 32 70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Контакты: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Доходы от функционирования музейной (выставочной) зоны (экскурсий, мастер-классов и пр.)</a:t>
            </a:r>
          </a:p>
          <a:p>
            <a:r>
              <a:rPr lang="ru-RU" dirty="0" smtClean="0"/>
              <a:t>Дополнительные доходы от прямых продаж продукции</a:t>
            </a:r>
          </a:p>
          <a:p>
            <a:r>
              <a:rPr lang="ru-RU" dirty="0" smtClean="0"/>
              <a:t>Доходы от непрофильной деятельности: общественное питание, средства размещения (сложно – требует профессионального управления, длительный срок окупаемости).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Эффективность использования туристских комплексов. Компоненты.</a:t>
            </a:r>
            <a:endParaRPr lang="ru-RU" sz="2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5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24339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3600" dirty="0"/>
              <a:t>Какова </a:t>
            </a:r>
            <a:r>
              <a:rPr lang="ru-RU" sz="3600" dirty="0" smtClean="0"/>
              <a:t>цель? Что первично, что вторично? Что главное, что вспомогательное?</a:t>
            </a:r>
          </a:p>
          <a:p>
            <a:r>
              <a:rPr lang="ru-RU" sz="3600" dirty="0" smtClean="0"/>
              <a:t>Где </a:t>
            </a:r>
            <a:r>
              <a:rPr lang="ru-RU" sz="3600" dirty="0"/>
              <a:t>мы видим </a:t>
            </a:r>
            <a:r>
              <a:rPr lang="ru-RU" sz="3600" dirty="0" smtClean="0"/>
              <a:t>основные </a:t>
            </a:r>
            <a:r>
              <a:rPr lang="ru-RU" sz="3600" dirty="0"/>
              <a:t>источники получения прибыли</a:t>
            </a:r>
            <a:r>
              <a:rPr lang="ru-RU" sz="3600" dirty="0" smtClean="0"/>
              <a:t>?</a:t>
            </a:r>
          </a:p>
          <a:p>
            <a:r>
              <a:rPr lang="ru-RU" sz="3600" dirty="0" smtClean="0"/>
              <a:t>Какова </a:t>
            </a:r>
            <a:r>
              <a:rPr lang="ru-RU" sz="3600" dirty="0"/>
              <a:t>должна быть цена на </a:t>
            </a:r>
            <a:br>
              <a:rPr lang="ru-RU" sz="3600" dirty="0"/>
            </a:br>
            <a:r>
              <a:rPr lang="ru-RU" sz="3600" dirty="0"/>
              <a:t>услуги музейной (выставочной) зоны?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64307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Рассматриваем первые два компонента</a:t>
            </a:r>
            <a:br>
              <a:rPr lang="ru-RU" sz="2800" b="1" dirty="0" smtClean="0"/>
            </a:br>
            <a:r>
              <a:rPr lang="ru-RU" sz="2000" b="1" dirty="0" smtClean="0"/>
              <a:t>1</a:t>
            </a:r>
            <a:r>
              <a:rPr lang="ru-RU" sz="2800" b="1" dirty="0" smtClean="0"/>
              <a:t>.</a:t>
            </a:r>
            <a:r>
              <a:rPr lang="ru-RU" sz="2000" b="1" dirty="0" smtClean="0"/>
              <a:t>Доходы от функционирования музейной (выставочной) зоны (экскурсий, мастер-классов и пр.)</a:t>
            </a:r>
            <a:br>
              <a:rPr lang="ru-RU" sz="2000" b="1" dirty="0" smtClean="0"/>
            </a:br>
            <a:r>
              <a:rPr lang="ru-RU" sz="2000" b="1" dirty="0" smtClean="0"/>
              <a:t>2. Дополнительные доходы от прямых продаж продукции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49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959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Для того, чтобы поехали туристы при нынешнем состоянии конкуренции на рынке досуга, надо иметь существенные преимущества. </a:t>
            </a:r>
          </a:p>
          <a:p>
            <a:pPr marL="64008" indent="0">
              <a:buNone/>
            </a:pPr>
            <a:r>
              <a:rPr lang="ru-RU" dirty="0" smtClean="0"/>
              <a:t>В чем?</a:t>
            </a:r>
          </a:p>
          <a:p>
            <a:r>
              <a:rPr lang="ru-RU" dirty="0" smtClean="0"/>
              <a:t>1. В уровне экспозиции</a:t>
            </a:r>
          </a:p>
          <a:p>
            <a:r>
              <a:rPr lang="ru-RU" dirty="0" smtClean="0"/>
              <a:t>2. В профессионализме персонала</a:t>
            </a:r>
          </a:p>
          <a:p>
            <a:r>
              <a:rPr lang="ru-RU" dirty="0" smtClean="0"/>
              <a:t>3. В сервисе </a:t>
            </a:r>
          </a:p>
          <a:p>
            <a:pPr>
              <a:buNone/>
            </a:pPr>
            <a:r>
              <a:rPr lang="ru-RU" b="1" dirty="0" smtClean="0"/>
              <a:t>    Для того, чтобы этого достичь, нужны значительные финансовые вложения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Доходы </a:t>
            </a:r>
            <a:r>
              <a:rPr lang="ru-RU" sz="3100" b="1" dirty="0"/>
              <a:t>от функционирования музейной (выставочной) </a:t>
            </a:r>
            <a:r>
              <a:rPr lang="ru-RU" sz="3100" b="1" dirty="0" smtClean="0"/>
              <a:t>зоны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7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b="1" dirty="0" smtClean="0"/>
              <a:t>Вывод: </a:t>
            </a:r>
            <a:r>
              <a:rPr lang="ru-RU" dirty="0" smtClean="0"/>
              <a:t>рассматривать музейную (выставочную) зону </a:t>
            </a:r>
          </a:p>
          <a:p>
            <a:r>
              <a:rPr lang="ru-RU" dirty="0" smtClean="0"/>
              <a:t>как средство создания лояльности к своей продукции </a:t>
            </a:r>
          </a:p>
          <a:p>
            <a:r>
              <a:rPr lang="ru-RU" dirty="0" smtClean="0"/>
              <a:t>как источник дополнительных прямых продаж</a:t>
            </a:r>
          </a:p>
          <a:p>
            <a:pPr marL="64008" indent="0">
              <a:buNone/>
            </a:pPr>
            <a:r>
              <a:rPr lang="ru-RU" b="1" dirty="0" smtClean="0"/>
              <a:t>Цель: добиться  самоокупаемости при функционировании этой зоны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3174" y="419894"/>
            <a:ext cx="8229600" cy="110410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Доходы </a:t>
            </a:r>
            <a:r>
              <a:rPr lang="ru-RU" sz="3100" b="1" dirty="0"/>
              <a:t>от функционирования музейной (выставочной) зоны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06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высоком уровне музейной (выставочной) зоны увеличится поток туристов и, как следствие, увеличатся продажи в музейном магазине</a:t>
            </a:r>
          </a:p>
          <a:p>
            <a:r>
              <a:rPr lang="ru-RU" b="1" dirty="0" smtClean="0"/>
              <a:t>Цель: увеличить туристский поток</a:t>
            </a:r>
          </a:p>
          <a:p>
            <a:r>
              <a:rPr lang="ru-RU" b="1" dirty="0" smtClean="0"/>
              <a:t>Вывод: не жадничать при установлении цены </a:t>
            </a:r>
            <a:r>
              <a:rPr lang="ru-RU" b="1" dirty="0"/>
              <a:t>на </a:t>
            </a:r>
            <a:r>
              <a:rPr lang="ru-RU" b="1" dirty="0" smtClean="0"/>
              <a:t>услуги </a:t>
            </a:r>
            <a:r>
              <a:rPr lang="ru-RU" b="1" dirty="0"/>
              <a:t>музейной (выставочной) </a:t>
            </a:r>
            <a:r>
              <a:rPr lang="ru-RU" b="1" dirty="0" smtClean="0"/>
              <a:t>зоны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Дополнительные </a:t>
            </a:r>
            <a:r>
              <a:rPr lang="ru-RU" sz="3200" b="1" dirty="0"/>
              <a:t>доходы от прямых продаж </a:t>
            </a:r>
            <a:r>
              <a:rPr lang="ru-RU" sz="3200" b="1" dirty="0" smtClean="0"/>
              <a:t>продукции (музейный магазин)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9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73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рост потока самодеятельных туристов (50/50)</a:t>
            </a:r>
          </a:p>
          <a:p>
            <a:r>
              <a:rPr lang="ru-RU" dirty="0"/>
              <a:t>с</a:t>
            </a:r>
            <a:r>
              <a:rPr lang="ru-RU" dirty="0" smtClean="0"/>
              <a:t>амодеятельные туристы – это семья с разновозрастными детьми  с высоким уровнем запросов (много повидавшие)</a:t>
            </a:r>
          </a:p>
          <a:p>
            <a:r>
              <a:rPr lang="ru-RU" b="1" dirty="0" smtClean="0"/>
              <a:t>Выводы: </a:t>
            </a:r>
          </a:p>
          <a:p>
            <a:r>
              <a:rPr lang="ru-RU" dirty="0" smtClean="0"/>
              <a:t>трудоемкость процесса и высокие требования к персоналу</a:t>
            </a:r>
          </a:p>
          <a:p>
            <a:r>
              <a:rPr lang="ru-RU" dirty="0"/>
              <a:t>в</a:t>
            </a:r>
            <a:r>
              <a:rPr lang="ru-RU" dirty="0" smtClean="0"/>
              <a:t>ысокие требования к сервису, в том числе к культуре производства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0532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Для тех, кто мне не поверил и надеется заработать на экскурсиях и мастер-классах. Немного информации о тенденциях современного туризма</a:t>
            </a:r>
            <a:endParaRPr lang="ru-RU" sz="24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3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sz="2000" dirty="0" smtClean="0"/>
              <a:t>история </a:t>
            </a:r>
            <a:r>
              <a:rPr lang="ru-RU" sz="2000" dirty="0"/>
              <a:t>промысла</a:t>
            </a:r>
            <a:r>
              <a:rPr lang="ru-RU" sz="2000" dirty="0" smtClean="0"/>
              <a:t>/</a:t>
            </a:r>
          </a:p>
          <a:p>
            <a:pPr marL="64008" indent="0">
              <a:buNone/>
            </a:pPr>
            <a:r>
              <a:rPr lang="ru-RU" sz="2000" dirty="0" smtClean="0"/>
              <a:t>история </a:t>
            </a:r>
            <a:r>
              <a:rPr lang="ru-RU" sz="2000" dirty="0"/>
              <a:t>мастеров</a:t>
            </a:r>
            <a:r>
              <a:rPr lang="ru-RU" sz="2000" dirty="0" smtClean="0"/>
              <a:t>/</a:t>
            </a:r>
          </a:p>
          <a:p>
            <a:pPr marL="64008" indent="0">
              <a:buNone/>
            </a:pPr>
            <a:r>
              <a:rPr lang="ru-RU" sz="2000" dirty="0" smtClean="0"/>
              <a:t>история </a:t>
            </a:r>
            <a:r>
              <a:rPr lang="ru-RU" sz="2000" dirty="0"/>
              <a:t>места традиционного </a:t>
            </a:r>
            <a:r>
              <a:rPr lang="ru-RU" sz="2000" dirty="0" smtClean="0"/>
              <a:t>бытования/</a:t>
            </a:r>
            <a:endParaRPr lang="ru-RU" sz="2000" dirty="0" smtClean="0"/>
          </a:p>
          <a:p>
            <a:pPr marL="64008" indent="0">
              <a:buNone/>
            </a:pPr>
            <a:r>
              <a:rPr lang="ru-RU" sz="2000" b="1" dirty="0" smtClean="0"/>
              <a:t>история изделий/</a:t>
            </a:r>
          </a:p>
          <a:p>
            <a:r>
              <a:rPr lang="ru-RU" sz="2200" dirty="0" smtClean="0"/>
              <a:t>У многих промыслов мало исторических материалов</a:t>
            </a:r>
          </a:p>
          <a:p>
            <a:r>
              <a:rPr lang="ru-RU" sz="2200" dirty="0" smtClean="0"/>
              <a:t>Чтобы выстроить экспозицию нужно вести большую исследовательскую работу</a:t>
            </a:r>
          </a:p>
          <a:p>
            <a:r>
              <a:rPr lang="ru-RU" sz="2200" dirty="0" smtClean="0"/>
              <a:t>Как правило история типичная, малоинтересная современному туристу (кустари – советская артель – гибель промысла – возрождение в позднее постсоветское время)</a:t>
            </a:r>
          </a:p>
          <a:p>
            <a:r>
              <a:rPr lang="ru-RU" sz="2200" dirty="0" smtClean="0"/>
              <a:t>Туризм – отсроченный спрос, необходима постоянная ориентация на молодежь (детей). Ностальгия по советскому периоду – временное явление. </a:t>
            </a:r>
          </a:p>
          <a:p>
            <a:r>
              <a:rPr lang="ru-RU" sz="2200" dirty="0" smtClean="0"/>
              <a:t>Туристы  настроены на визуальные образы</a:t>
            </a:r>
          </a:p>
          <a:p>
            <a:r>
              <a:rPr lang="ru-RU" sz="2200" dirty="0" smtClean="0"/>
              <a:t>Необходимо использовать современные технологии  (дорогие) – дополненная и виртуальная  реальность, </a:t>
            </a:r>
            <a:r>
              <a:rPr lang="ru-RU" sz="2200" dirty="0" err="1" smtClean="0"/>
              <a:t>видеомэппинг</a:t>
            </a:r>
            <a:r>
              <a:rPr lang="ru-RU" sz="2200" dirty="0" smtClean="0"/>
              <a:t>, интерактивные инсталляции и др. 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Отдельный разговор об экспозициях музеев (выставочных залах)</a:t>
            </a:r>
            <a:endParaRPr lang="ru-RU" sz="28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8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1. Красота</a:t>
            </a:r>
          </a:p>
          <a:p>
            <a:r>
              <a:rPr lang="ru-RU" b="1" dirty="0" smtClean="0"/>
              <a:t>2. Визуальность</a:t>
            </a:r>
          </a:p>
          <a:p>
            <a:r>
              <a:rPr lang="ru-RU" dirty="0" smtClean="0"/>
              <a:t>1+2 действует на чувства</a:t>
            </a:r>
            <a:endParaRPr lang="ru-RU" dirty="0" smtClean="0"/>
          </a:p>
          <a:p>
            <a:r>
              <a:rPr lang="ru-RU" b="1" dirty="0" smtClean="0"/>
              <a:t>3. Технологии</a:t>
            </a:r>
          </a:p>
          <a:p>
            <a:r>
              <a:rPr lang="ru-RU" dirty="0" smtClean="0"/>
              <a:t>3 дает дополнительную информацию (знание)</a:t>
            </a:r>
          </a:p>
          <a:p>
            <a:r>
              <a:rPr lang="ru-RU" b="1" dirty="0" smtClean="0"/>
              <a:t>4. Возможны </a:t>
            </a:r>
            <a:r>
              <a:rPr lang="ru-RU" b="1" dirty="0" err="1" smtClean="0"/>
              <a:t>отсылы</a:t>
            </a:r>
            <a:r>
              <a:rPr lang="ru-RU" b="1" dirty="0" smtClean="0"/>
              <a:t> к известным людям, достопримечательным местам и пр.</a:t>
            </a:r>
          </a:p>
          <a:p>
            <a:r>
              <a:rPr lang="ru-RU" dirty="0" smtClean="0"/>
              <a:t>4 дает сопричастность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история изделий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Предложения по продажам (презентация)</Template>
  <TotalTime>0</TotalTime>
  <Words>528</Words>
  <Application>Microsoft Office PowerPoint</Application>
  <PresentationFormat>Экран (4:3)</PresentationFormat>
  <Paragraphs>74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Century Gothic</vt:lpstr>
      <vt:lpstr>Verdana</vt:lpstr>
      <vt:lpstr>Wingdings 2</vt:lpstr>
      <vt:lpstr>Яркая</vt:lpstr>
      <vt:lpstr>Рекомендации по повышению эффективности использования туристских комплексов на базе предприятий НХП</vt:lpstr>
      <vt:lpstr>Эффективность использования туристских комплексов. Компоненты.</vt:lpstr>
      <vt:lpstr> Рассматриваем первые два компонента 1.Доходы от функционирования музейной (выставочной) зоны (экскурсий, мастер-классов и пр.) 2. Дополнительные доходы от прямых продаж продукции </vt:lpstr>
      <vt:lpstr> Доходы от функционирования музейной (выставочной) зоны </vt:lpstr>
      <vt:lpstr> Доходы от функционирования музейной (выставочной) зоны </vt:lpstr>
      <vt:lpstr> Дополнительные доходы от прямых продаж продукции (музейный магазин) </vt:lpstr>
      <vt:lpstr>Для тех, кто мне не поверил и надеется заработать на экскурсиях и мастер-классах. Немного информации о тенденциях современного туризма</vt:lpstr>
      <vt:lpstr>Отдельный разговор об экспозициях музеев (выставочных залах)</vt:lpstr>
      <vt:lpstr>история изделий</vt:lpstr>
      <vt:lpstr>Комментарии </vt:lpstr>
      <vt:lpstr>Презентация PowerPoint</vt:lpstr>
      <vt:lpstr>Контакты: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2018-09-19T16:39:26Z</dcterms:created>
  <dcterms:modified xsi:type="dcterms:W3CDTF">2018-12-18T20:48:25Z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